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1/15/2020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1/15/2020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1/15/2020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1/15/2020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Development &amp; Policies…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850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138" y="711821"/>
            <a:ext cx="8610600" cy="1293028"/>
          </a:xfrm>
        </p:spPr>
        <p:txBody>
          <a:bodyPr/>
          <a:lstStyle/>
          <a:p>
            <a:r>
              <a:rPr lang="en-US" dirty="0" smtClean="0"/>
              <a:t>Economic policies in general</a:t>
            </a:r>
            <a:endParaRPr lang="en-US" dirty="0"/>
          </a:p>
        </p:txBody>
      </p:sp>
      <p:sp>
        <p:nvSpPr>
          <p:cNvPr id="3" name="Content Placeholder 2"/>
          <p:cNvSpPr>
            <a:spLocks noGrp="1"/>
          </p:cNvSpPr>
          <p:nvPr>
            <p:ph idx="1"/>
          </p:nvPr>
        </p:nvSpPr>
        <p:spPr>
          <a:xfrm>
            <a:off x="580696" y="1899745"/>
            <a:ext cx="10820400" cy="4553606"/>
          </a:xfrm>
        </p:spPr>
        <p:txBody>
          <a:bodyPr>
            <a:normAutofit/>
          </a:bodyPr>
          <a:lstStyle/>
          <a:p>
            <a:r>
              <a:rPr lang="en-US" dirty="0" smtClean="0"/>
              <a:t>Economic liberalization</a:t>
            </a:r>
          </a:p>
          <a:p>
            <a:pPr lvl="1"/>
            <a:r>
              <a:rPr lang="en-US" dirty="0" smtClean="0"/>
              <a:t>Promoted by World Bank and World Trade Organization</a:t>
            </a:r>
          </a:p>
          <a:p>
            <a:pPr lvl="1"/>
            <a:r>
              <a:rPr lang="en-US" dirty="0" smtClean="0"/>
              <a:t>While often see an increase in profits, also see increase in economic inequality</a:t>
            </a:r>
          </a:p>
          <a:p>
            <a:pPr lvl="2"/>
            <a:r>
              <a:rPr lang="en-US" dirty="0" smtClean="0"/>
              <a:t>Can lead to increased pollution, increased consumption of fossil fuels, poor infrastructure and lack of government regulation</a:t>
            </a:r>
          </a:p>
          <a:p>
            <a:pPr lvl="1"/>
            <a:r>
              <a:rPr lang="en-US" dirty="0" smtClean="0"/>
              <a:t>Civil Society groups</a:t>
            </a:r>
          </a:p>
          <a:p>
            <a:pPr lvl="2"/>
            <a:r>
              <a:rPr lang="en-US" dirty="0" smtClean="0"/>
              <a:t>Increase demands on governments, protests and disenfranchised, arrests, media restrictions, empower once marginalized, nationalist groups </a:t>
            </a:r>
          </a:p>
          <a:p>
            <a:pPr lvl="1"/>
            <a:r>
              <a:rPr lang="en-US" dirty="0" smtClean="0"/>
              <a:t>Governments are concerned with budget deficits resulting from world market fluctuations (sometimes respond </a:t>
            </a:r>
            <a:r>
              <a:rPr lang="en-US" dirty="0" err="1" smtClean="0"/>
              <a:t>wih</a:t>
            </a:r>
            <a:r>
              <a:rPr lang="en-US" dirty="0" smtClean="0"/>
              <a:t> austerity measures—cutting state programs)</a:t>
            </a:r>
          </a:p>
          <a:p>
            <a:pPr lvl="1"/>
            <a:r>
              <a:rPr lang="en-US" dirty="0" smtClean="0"/>
              <a:t>Multi-national corporations</a:t>
            </a:r>
          </a:p>
          <a:p>
            <a:pPr lvl="2"/>
            <a:r>
              <a:rPr lang="en-US" dirty="0" smtClean="0"/>
              <a:t>Increasingly dominate global markets and challenge </a:t>
            </a:r>
            <a:r>
              <a:rPr lang="en-US" dirty="0" smtClean="0"/>
              <a:t>sovereignty</a:t>
            </a:r>
          </a:p>
          <a:p>
            <a:pPr lvl="2"/>
            <a:r>
              <a:rPr lang="en-US" dirty="0" smtClean="0"/>
              <a:t>Private ownership of “significant” resources in general seen as challenging sovereignty (private interests, but too important to overall economy to fail) </a:t>
            </a:r>
            <a:endParaRPr lang="en-US" dirty="0" smtClean="0"/>
          </a:p>
          <a:p>
            <a:pPr marL="914400" lvl="2" indent="0">
              <a:buNone/>
            </a:pPr>
            <a:endParaRPr lang="en-US" dirty="0"/>
          </a:p>
        </p:txBody>
      </p:sp>
    </p:spTree>
    <p:extLst>
      <p:ext uri="{BB962C8B-B14F-4D97-AF65-F5344CB8AC3E}">
        <p14:creationId xmlns:p14="http://schemas.microsoft.com/office/powerpoint/2010/main" val="412103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policies in general</a:t>
            </a:r>
            <a:endParaRPr lang="en-US" dirty="0"/>
          </a:p>
        </p:txBody>
      </p:sp>
      <p:sp>
        <p:nvSpPr>
          <p:cNvPr id="3" name="Content Placeholder 2"/>
          <p:cNvSpPr>
            <a:spLocks noGrp="1"/>
          </p:cNvSpPr>
          <p:nvPr>
            <p:ph idx="1"/>
          </p:nvPr>
        </p:nvSpPr>
        <p:spPr/>
        <p:txBody>
          <a:bodyPr/>
          <a:lstStyle/>
          <a:p>
            <a:r>
              <a:rPr lang="en-US" dirty="0" smtClean="0"/>
              <a:t>Social welfare policies (reduction of poverty, increase literacy, improve public health) both improve citizens’ lives and increase political legitimacy</a:t>
            </a:r>
          </a:p>
          <a:p>
            <a:r>
              <a:rPr lang="en-US" dirty="0" smtClean="0"/>
              <a:t>Rapid industrialization and use of fossil fuels has resulted in different environmental approaches such as moving factories, implementing green technologies (or use subsidies to encourage), pass laws requiring green technology usage and responding to health crises</a:t>
            </a:r>
            <a:r>
              <a:rPr lang="en-US" dirty="0" smtClean="0"/>
              <a:t>.</a:t>
            </a:r>
          </a:p>
          <a:p>
            <a:r>
              <a:rPr lang="en-US" dirty="0" smtClean="0"/>
              <a:t>Increased crime as a result of increased urbanization and poverty</a:t>
            </a:r>
          </a:p>
          <a:p>
            <a:endParaRPr lang="en-US" dirty="0"/>
          </a:p>
        </p:txBody>
      </p:sp>
    </p:spTree>
    <p:extLst>
      <p:ext uri="{BB962C8B-B14F-4D97-AF65-F5344CB8AC3E}">
        <p14:creationId xmlns:p14="http://schemas.microsoft.com/office/powerpoint/2010/main" val="2556827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3" name="Content Placeholder 2"/>
          <p:cNvSpPr>
            <a:spLocks noGrp="1"/>
          </p:cNvSpPr>
          <p:nvPr>
            <p:ph idx="1"/>
          </p:nvPr>
        </p:nvSpPr>
        <p:spPr/>
        <p:txBody>
          <a:bodyPr/>
          <a:lstStyle/>
          <a:p>
            <a:r>
              <a:rPr lang="en-US" dirty="0" smtClean="0"/>
              <a:t>Special economic zones along the coast of China</a:t>
            </a:r>
          </a:p>
          <a:p>
            <a:r>
              <a:rPr lang="en-US" dirty="0" smtClean="0"/>
              <a:t>Allows the least private control of natural resources</a:t>
            </a:r>
          </a:p>
          <a:p>
            <a:r>
              <a:rPr lang="en-US" dirty="0" smtClean="0"/>
              <a:t>Increased economic development can cause environmental degradation and accompanying health issues</a:t>
            </a:r>
          </a:p>
          <a:p>
            <a:r>
              <a:rPr lang="en-US" dirty="0" smtClean="0"/>
              <a:t>Foreign governments try to bring political and economic pressure</a:t>
            </a:r>
          </a:p>
          <a:p>
            <a:r>
              <a:rPr lang="en-US" dirty="0" smtClean="0"/>
              <a:t>Economic migration from </a:t>
            </a:r>
            <a:r>
              <a:rPr lang="en-US" dirty="0" smtClean="0"/>
              <a:t>west to east in </a:t>
            </a:r>
            <a:r>
              <a:rPr lang="en-US" dirty="0" smtClean="0"/>
              <a:t>China </a:t>
            </a:r>
            <a:r>
              <a:rPr lang="en-US" dirty="0" smtClean="0"/>
              <a:t>(east to west generally state </a:t>
            </a:r>
            <a:r>
              <a:rPr lang="en-US" dirty="0" smtClean="0"/>
              <a:t>supported), also from rural to urban</a:t>
            </a:r>
          </a:p>
          <a:p>
            <a:r>
              <a:rPr lang="en-US" dirty="0" smtClean="0"/>
              <a:t>Shifting emphasis from agriculture to industry illustrated in SEZs, encouragement of foreign direct investment, fewer government business restrictions on the economy, and promotion of education abroad</a:t>
            </a:r>
          </a:p>
        </p:txBody>
      </p:sp>
    </p:spTree>
    <p:extLst>
      <p:ext uri="{BB962C8B-B14F-4D97-AF65-F5344CB8AC3E}">
        <p14:creationId xmlns:p14="http://schemas.microsoft.com/office/powerpoint/2010/main" val="278043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nigeria</a:t>
            </a:r>
            <a:endParaRPr lang="en-US" dirty="0"/>
          </a:p>
        </p:txBody>
      </p:sp>
      <p:sp>
        <p:nvSpPr>
          <p:cNvPr id="3" name="Content Placeholder 2"/>
          <p:cNvSpPr>
            <a:spLocks noGrp="1"/>
          </p:cNvSpPr>
          <p:nvPr>
            <p:ph idx="1"/>
          </p:nvPr>
        </p:nvSpPr>
        <p:spPr>
          <a:xfrm>
            <a:off x="685800" y="1744718"/>
            <a:ext cx="10820400" cy="4473968"/>
          </a:xfrm>
        </p:spPr>
        <p:txBody>
          <a:bodyPr>
            <a:normAutofit lnSpcReduction="10000"/>
          </a:bodyPr>
          <a:lstStyle/>
          <a:p>
            <a:r>
              <a:rPr lang="en-US" dirty="0" smtClean="0"/>
              <a:t>State-owned Nigerian National Petroleum Corporation collaborating with foreign companies in joint ventures to extract and produce oil</a:t>
            </a:r>
          </a:p>
          <a:p>
            <a:r>
              <a:rPr lang="en-US" dirty="0" smtClean="0"/>
              <a:t>Cultural influences (often Western)that accompany foreign investment and trade have sparked backlashes </a:t>
            </a:r>
          </a:p>
          <a:p>
            <a:r>
              <a:rPr lang="en-US" dirty="0" smtClean="0"/>
              <a:t>Economic Community of West African States (ECOWAS) is a supranational organization that has powers over national government and can apply pressure to reduce tariffs and liberalize trade</a:t>
            </a:r>
          </a:p>
          <a:p>
            <a:r>
              <a:rPr lang="en-US" dirty="0" smtClean="0"/>
              <a:t>Unequal access to education based on gender</a:t>
            </a:r>
          </a:p>
          <a:p>
            <a:r>
              <a:rPr lang="en-US" dirty="0" smtClean="0"/>
              <a:t>Highly educated people leaving country for more </a:t>
            </a:r>
            <a:r>
              <a:rPr lang="en-US" dirty="0" smtClean="0"/>
              <a:t>opportunities</a:t>
            </a:r>
          </a:p>
          <a:p>
            <a:r>
              <a:rPr lang="en-US" dirty="0" smtClean="0"/>
              <a:t>Rentier state-lack of economic diversification</a:t>
            </a:r>
          </a:p>
          <a:p>
            <a:r>
              <a:rPr lang="en-US" dirty="0" smtClean="0"/>
              <a:t>MNCs that underwrite Nigeria’s oil production exercise considerable political influence in the country</a:t>
            </a:r>
            <a:endParaRPr lang="en-US" dirty="0"/>
          </a:p>
        </p:txBody>
      </p:sp>
    </p:spTree>
    <p:extLst>
      <p:ext uri="{BB962C8B-B14F-4D97-AF65-F5344CB8AC3E}">
        <p14:creationId xmlns:p14="http://schemas.microsoft.com/office/powerpoint/2010/main" val="46171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mexico</a:t>
            </a:r>
            <a:endParaRPr lang="en-US" dirty="0"/>
          </a:p>
        </p:txBody>
      </p:sp>
      <p:sp>
        <p:nvSpPr>
          <p:cNvPr id="3" name="Content Placeholder 2"/>
          <p:cNvSpPr>
            <a:spLocks noGrp="1"/>
          </p:cNvSpPr>
          <p:nvPr>
            <p:ph idx="1"/>
          </p:nvPr>
        </p:nvSpPr>
        <p:spPr>
          <a:xfrm>
            <a:off x="685800" y="1650124"/>
            <a:ext cx="10820400" cy="5023945"/>
          </a:xfrm>
        </p:spPr>
        <p:txBody>
          <a:bodyPr/>
          <a:lstStyle/>
          <a:p>
            <a:r>
              <a:rPr lang="en-US" dirty="0" smtClean="0"/>
              <a:t>Special economic zones (Maquiladoras) near gulf</a:t>
            </a:r>
          </a:p>
          <a:p>
            <a:r>
              <a:rPr lang="en-US" dirty="0" smtClean="0"/>
              <a:t>Privatization and increased competition in Mexico’s oil industry (</a:t>
            </a:r>
            <a:r>
              <a:rPr lang="en-US" dirty="0" err="1" smtClean="0"/>
              <a:t>Premex</a:t>
            </a:r>
            <a:r>
              <a:rPr lang="en-US" dirty="0" smtClean="0"/>
              <a:t>) (allow private investment)</a:t>
            </a:r>
            <a:endParaRPr lang="en-US" dirty="0" smtClean="0"/>
          </a:p>
          <a:p>
            <a:r>
              <a:rPr lang="en-US" dirty="0"/>
              <a:t>Cultural influences (often Western)that accompany foreign investment and trade have sparked backlashes </a:t>
            </a:r>
            <a:endParaRPr lang="en-US" dirty="0" smtClean="0"/>
          </a:p>
          <a:p>
            <a:r>
              <a:rPr lang="en-US" dirty="0" smtClean="0"/>
              <a:t>Economic development has increased pollution (north versus south—who need health environment for tourism)</a:t>
            </a:r>
          </a:p>
          <a:p>
            <a:r>
              <a:rPr lang="en-US" dirty="0" smtClean="0"/>
              <a:t>Economic migration from south to north in Mexico, also from rural to urban</a:t>
            </a:r>
          </a:p>
          <a:p>
            <a:r>
              <a:rPr lang="en-US" dirty="0" smtClean="0"/>
              <a:t>Gender quotas (2014 law that parties must ensure 50% candidates female)—now over 40% legislature female</a:t>
            </a:r>
          </a:p>
          <a:p>
            <a:r>
              <a:rPr lang="en-US" dirty="0" smtClean="0"/>
              <a:t>Varied abortion policies (local and state</a:t>
            </a:r>
            <a:r>
              <a:rPr lang="en-US" dirty="0" smtClean="0"/>
              <a:t>)</a:t>
            </a:r>
          </a:p>
          <a:p>
            <a:r>
              <a:rPr lang="en-US" dirty="0" smtClean="0"/>
              <a:t>NAFTA led to increase in free trade and development</a:t>
            </a:r>
            <a:endParaRPr lang="en-US" dirty="0"/>
          </a:p>
          <a:p>
            <a:endParaRPr lang="en-US" dirty="0"/>
          </a:p>
        </p:txBody>
      </p:sp>
    </p:spTree>
    <p:extLst>
      <p:ext uri="{BB962C8B-B14F-4D97-AF65-F5344CB8AC3E}">
        <p14:creationId xmlns:p14="http://schemas.microsoft.com/office/powerpoint/2010/main" val="332075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iran</a:t>
            </a:r>
            <a:endParaRPr lang="en-US" dirty="0"/>
          </a:p>
        </p:txBody>
      </p:sp>
      <p:sp>
        <p:nvSpPr>
          <p:cNvPr id="3" name="Content Placeholder 2"/>
          <p:cNvSpPr>
            <a:spLocks noGrp="1"/>
          </p:cNvSpPr>
          <p:nvPr>
            <p:ph idx="1"/>
          </p:nvPr>
        </p:nvSpPr>
        <p:spPr>
          <a:xfrm>
            <a:off x="685800" y="1702676"/>
            <a:ext cx="10820400" cy="5023945"/>
          </a:xfrm>
        </p:spPr>
        <p:txBody>
          <a:bodyPr>
            <a:normAutofit fontScale="92500" lnSpcReduction="20000"/>
          </a:bodyPr>
          <a:lstStyle/>
          <a:p>
            <a:r>
              <a:rPr lang="en-US" dirty="0" smtClean="0"/>
              <a:t>Foreign governments bring economic pressure re: oil trade and sanctions</a:t>
            </a:r>
          </a:p>
          <a:p>
            <a:r>
              <a:rPr lang="en-US" dirty="0" smtClean="0"/>
              <a:t>Gender equity rules with voting, election of </a:t>
            </a:r>
            <a:r>
              <a:rPr lang="en-US" dirty="0" err="1" smtClean="0"/>
              <a:t>Majiles</a:t>
            </a:r>
            <a:r>
              <a:rPr lang="en-US" dirty="0" smtClean="0"/>
              <a:t> and appointment to cabinet positions (2016—20 elected to </a:t>
            </a:r>
            <a:r>
              <a:rPr lang="en-US" dirty="0" err="1" smtClean="0"/>
              <a:t>Majlis</a:t>
            </a:r>
            <a:r>
              <a:rPr lang="en-US" dirty="0" smtClean="0"/>
              <a:t>, 7%, up from 3%, worldwide average 22%)</a:t>
            </a:r>
          </a:p>
          <a:p>
            <a:r>
              <a:rPr lang="en-US" dirty="0" smtClean="0"/>
              <a:t>Council of Guardians ruled out all 16 women applying to be candidates for Guardian Council seats (half elected, half appointed) All 137 women applying in 2017 as presidential candidates were eliminated</a:t>
            </a:r>
          </a:p>
          <a:p>
            <a:r>
              <a:rPr lang="en-US" dirty="0" smtClean="0"/>
              <a:t>Rarely female cabinet minister</a:t>
            </a:r>
          </a:p>
          <a:p>
            <a:r>
              <a:rPr lang="en-US" dirty="0" smtClean="0"/>
              <a:t>Disputes about female access to certain university degree programs and attendance at and participation in sporting events</a:t>
            </a:r>
          </a:p>
          <a:p>
            <a:r>
              <a:rPr lang="en-US" dirty="0" smtClean="0"/>
              <a:t>Reintroduction of polygamy laws, absolute male divorces, temporary marriage laws</a:t>
            </a:r>
          </a:p>
          <a:p>
            <a:r>
              <a:rPr lang="en-US" dirty="0" smtClean="0"/>
              <a:t>After 2009 green protests, well known feminist leaders in Iran imprisoned</a:t>
            </a:r>
          </a:p>
          <a:p>
            <a:r>
              <a:rPr lang="en-US" dirty="0" smtClean="0"/>
              <a:t>Education—literacy has improved from 34% pre-revolution, to over 80% today.  But since 2012, enrollment of females at universities has declined (and they are enrolled in “soft” fields, in accordance with “Islam’s sensibilities”)</a:t>
            </a:r>
          </a:p>
          <a:p>
            <a:r>
              <a:rPr lang="en-US" dirty="0" smtClean="0"/>
              <a:t>Highly educated citizens leaving for abroad—fewer </a:t>
            </a:r>
            <a:r>
              <a:rPr lang="en-US" dirty="0" smtClean="0"/>
              <a:t>restrictions</a:t>
            </a:r>
          </a:p>
          <a:p>
            <a:r>
              <a:rPr lang="en-US" dirty="0" smtClean="0"/>
              <a:t>Rentier state-lack of economic diversification</a:t>
            </a:r>
            <a:endParaRPr lang="en-US" dirty="0" smtClean="0"/>
          </a:p>
          <a:p>
            <a:pPr marL="0" indent="0">
              <a:buNone/>
            </a:pPr>
            <a:endParaRPr lang="en-US" dirty="0"/>
          </a:p>
        </p:txBody>
      </p:sp>
    </p:spTree>
    <p:extLst>
      <p:ext uri="{BB962C8B-B14F-4D97-AF65-F5344CB8AC3E}">
        <p14:creationId xmlns:p14="http://schemas.microsoft.com/office/powerpoint/2010/main" val="2882040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a:t>
            </a:r>
            <a:endParaRPr lang="en-US" dirty="0"/>
          </a:p>
        </p:txBody>
      </p:sp>
      <p:sp>
        <p:nvSpPr>
          <p:cNvPr id="3" name="Content Placeholder 2"/>
          <p:cNvSpPr>
            <a:spLocks noGrp="1"/>
          </p:cNvSpPr>
          <p:nvPr>
            <p:ph idx="1"/>
          </p:nvPr>
        </p:nvSpPr>
        <p:spPr/>
        <p:txBody>
          <a:bodyPr/>
          <a:lstStyle/>
          <a:p>
            <a:r>
              <a:rPr lang="en-US" dirty="0" smtClean="0"/>
              <a:t>Allows the most private country of natural resources, especially after Thatcherism of </a:t>
            </a:r>
            <a:r>
              <a:rPr lang="en-US" dirty="0" smtClean="0"/>
              <a:t>80s</a:t>
            </a:r>
            <a:endParaRPr lang="en-US" dirty="0"/>
          </a:p>
          <a:p>
            <a:r>
              <a:rPr lang="en-US" dirty="0" smtClean="0"/>
              <a:t>EU—supranational organization, applies pressure to reduce tariffs and liberalize </a:t>
            </a:r>
            <a:r>
              <a:rPr lang="en-US" dirty="0" smtClean="0"/>
              <a:t>trade</a:t>
            </a:r>
          </a:p>
          <a:p>
            <a:r>
              <a:rPr lang="en-US" dirty="0" smtClean="0"/>
              <a:t>Budget deficits in the 80s led to privatization as well as austerity measures</a:t>
            </a:r>
          </a:p>
          <a:p>
            <a:r>
              <a:rPr lang="en-US" dirty="0" smtClean="0"/>
              <a:t>Government facing increased demands to address the rising cost of health care (aging population and declining working age population)—increased tax burned for universal health care</a:t>
            </a:r>
            <a:endParaRPr lang="en-US" dirty="0"/>
          </a:p>
        </p:txBody>
      </p:sp>
    </p:spTree>
    <p:extLst>
      <p:ext uri="{BB962C8B-B14F-4D97-AF65-F5344CB8AC3E}">
        <p14:creationId xmlns:p14="http://schemas.microsoft.com/office/powerpoint/2010/main" val="220023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russia</a:t>
            </a:r>
            <a:endParaRPr lang="en-US" dirty="0"/>
          </a:p>
        </p:txBody>
      </p:sp>
      <p:sp>
        <p:nvSpPr>
          <p:cNvPr id="3" name="Content Placeholder 2"/>
          <p:cNvSpPr>
            <a:spLocks noGrp="1"/>
          </p:cNvSpPr>
          <p:nvPr>
            <p:ph idx="1"/>
          </p:nvPr>
        </p:nvSpPr>
        <p:spPr/>
        <p:txBody>
          <a:bodyPr/>
          <a:lstStyle/>
          <a:p>
            <a:r>
              <a:rPr lang="en-US" dirty="0" smtClean="0"/>
              <a:t>Putin re-nationalization of oil/natural gas industries</a:t>
            </a:r>
          </a:p>
          <a:p>
            <a:r>
              <a:rPr lang="en-US" dirty="0" smtClean="0"/>
              <a:t>Imposed limit on foreign investments </a:t>
            </a:r>
            <a:endParaRPr lang="en-US" dirty="0" smtClean="0"/>
          </a:p>
          <a:p>
            <a:r>
              <a:rPr lang="en-US" dirty="0" smtClean="0"/>
              <a:t>Rentier state-lack of economic diversification</a:t>
            </a:r>
          </a:p>
          <a:p>
            <a:r>
              <a:rPr lang="en-US" dirty="0" smtClean="0"/>
              <a:t>High degree of centralized control over natural resource companies has resulted in wealth concentration under Putin</a:t>
            </a:r>
            <a:endParaRPr lang="en-US" dirty="0"/>
          </a:p>
        </p:txBody>
      </p:sp>
    </p:spTree>
    <p:extLst>
      <p:ext uri="{BB962C8B-B14F-4D97-AF65-F5344CB8AC3E}">
        <p14:creationId xmlns:p14="http://schemas.microsoft.com/office/powerpoint/2010/main" val="129016467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153</TotalTime>
  <Words>767</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Development &amp; Policies…</vt:lpstr>
      <vt:lpstr>Economic policies in general</vt:lpstr>
      <vt:lpstr>Social policies in general</vt:lpstr>
      <vt:lpstr>china</vt:lpstr>
      <vt:lpstr>nigeria</vt:lpstr>
      <vt:lpstr>mexico</vt:lpstr>
      <vt:lpstr>iran</vt:lpstr>
      <vt:lpstr>UK</vt:lpstr>
      <vt:lpstr>russia</vt:lpstr>
    </vt:vector>
  </TitlesOfParts>
  <Company>New Paltz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&amp; Policies…</dc:title>
  <dc:creator>Seim, Kara</dc:creator>
  <cp:lastModifiedBy>Seim, Kara</cp:lastModifiedBy>
  <cp:revision>13</cp:revision>
  <dcterms:created xsi:type="dcterms:W3CDTF">2020-01-13T15:48:05Z</dcterms:created>
  <dcterms:modified xsi:type="dcterms:W3CDTF">2020-01-15T16:56:23Z</dcterms:modified>
</cp:coreProperties>
</file>